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90" r:id="rId2"/>
    <p:sldId id="277" r:id="rId3"/>
    <p:sldId id="256" r:id="rId4"/>
    <p:sldId id="288" r:id="rId5"/>
    <p:sldId id="261" r:id="rId6"/>
    <p:sldId id="269" r:id="rId7"/>
    <p:sldId id="292" r:id="rId8"/>
    <p:sldId id="257" r:id="rId9"/>
    <p:sldId id="267" r:id="rId10"/>
    <p:sldId id="260" r:id="rId11"/>
    <p:sldId id="291" r:id="rId12"/>
    <p:sldId id="262" r:id="rId13"/>
    <p:sldId id="270" r:id="rId14"/>
    <p:sldId id="284" r:id="rId15"/>
    <p:sldId id="271" r:id="rId16"/>
    <p:sldId id="276" r:id="rId17"/>
    <p:sldId id="285" r:id="rId18"/>
    <p:sldId id="272" r:id="rId19"/>
    <p:sldId id="273" r:id="rId20"/>
    <p:sldId id="268" r:id="rId21"/>
    <p:sldId id="275" r:id="rId22"/>
    <p:sldId id="286" r:id="rId23"/>
    <p:sldId id="266" r:id="rId24"/>
    <p:sldId id="281" r:id="rId25"/>
    <p:sldId id="282" r:id="rId26"/>
    <p:sldId id="283" r:id="rId27"/>
    <p:sldId id="280" r:id="rId28"/>
    <p:sldId id="289"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74" d="100"/>
          <a:sy n="74" d="100"/>
        </p:scale>
        <p:origin x="3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HelloChalkTalk" panose="02000603000000000000" pitchFamily="2" charset="0"/>
                <a:ea typeface="HelloChalkTalk" panose="02000603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loSmartie" panose="02000603000000000000" pitchFamily="2" charset="0"/>
                <a:ea typeface="HelloSmartie" panose="02000603000000000000" pitchFamily="2" charset="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11/4/2021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11/4/2021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aschmidt@princeofpeace.qld.edu.au" TargetMode="External"/><Relationship Id="rId2" Type="http://schemas.openxmlformats.org/officeDocument/2006/relationships/hyperlink" Target="mailto:rbruyn@princeofpeace.qld.edu.au" TargetMode="External"/><Relationship Id="rId1" Type="http://schemas.openxmlformats.org/officeDocument/2006/relationships/slideLayout" Target="../slideLayouts/slideLayout2.xml"/><Relationship Id="rId4" Type="http://schemas.openxmlformats.org/officeDocument/2006/relationships/hyperlink" Target="mailto:kvalencia@princeofpeace.qld.edu.au"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937iCwJd3fI"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3647" y="1596308"/>
            <a:ext cx="9045388" cy="3970318"/>
          </a:xfrm>
          <a:prstGeom prst="rect">
            <a:avLst/>
          </a:prstGeom>
        </p:spPr>
        <p:txBody>
          <a:bodyPr wrap="square">
            <a:spAutoFit/>
          </a:bodyPr>
          <a:lstStyle/>
          <a:p>
            <a:r>
              <a:rPr lang="en-US" sz="2800" b="1" dirty="0" smtClean="0">
                <a:latin typeface="Franklin Gothic Book" panose="020B0503020102020204" pitchFamily="34" charset="0"/>
                <a:ea typeface="HelloSmartie" panose="02000603000000000000" pitchFamily="2" charset="0"/>
              </a:rPr>
              <a:t>We encourage parents to view this PowerPoint as you are listening to the Videos which are also stored in the Parent Portal.</a:t>
            </a:r>
          </a:p>
          <a:p>
            <a:endParaRPr lang="en-US" sz="2800" b="1" dirty="0">
              <a:latin typeface="Franklin Gothic Book" panose="020B0503020102020204" pitchFamily="34" charset="0"/>
              <a:ea typeface="HelloSmartie" panose="02000603000000000000" pitchFamily="2" charset="0"/>
            </a:endParaRPr>
          </a:p>
          <a:p>
            <a:r>
              <a:rPr lang="en-US" sz="2800" b="1" dirty="0" smtClean="0">
                <a:latin typeface="Franklin Gothic Book" panose="020B0503020102020204" pitchFamily="34" charset="0"/>
                <a:ea typeface="HelloSmartie" panose="02000603000000000000" pitchFamily="2" charset="0"/>
              </a:rPr>
              <a:t>The videos are best viewed/ heard while wearing headphones for sound quality purposes.</a:t>
            </a:r>
          </a:p>
          <a:p>
            <a:endParaRPr lang="en-US" sz="2800" b="1" dirty="0">
              <a:latin typeface="Franklin Gothic Book" panose="020B0503020102020204" pitchFamily="34" charset="0"/>
              <a:ea typeface="HelloSmartie" panose="02000603000000000000" pitchFamily="2" charset="0"/>
            </a:endParaRPr>
          </a:p>
          <a:p>
            <a:r>
              <a:rPr lang="en-US" sz="2800" b="1" dirty="0" smtClean="0">
                <a:latin typeface="Franklin Gothic Book" panose="020B0503020102020204" pitchFamily="34" charset="0"/>
                <a:ea typeface="HelloSmartie" panose="02000603000000000000" pitchFamily="2" charset="0"/>
              </a:rPr>
              <a:t>Please open and view the video:</a:t>
            </a:r>
          </a:p>
          <a:p>
            <a:r>
              <a:rPr lang="en-US" sz="2800" b="1" dirty="0" err="1" smtClean="0">
                <a:solidFill>
                  <a:srgbClr val="00B0F0"/>
                </a:solidFill>
                <a:latin typeface="Franklin Gothic Book" panose="020B0503020102020204" pitchFamily="34" charset="0"/>
                <a:ea typeface="HelloSmartie" panose="02000603000000000000" pitchFamily="2" charset="0"/>
              </a:rPr>
              <a:t>Yr</a:t>
            </a:r>
            <a:r>
              <a:rPr lang="en-US" sz="2800" b="1" dirty="0" smtClean="0">
                <a:solidFill>
                  <a:srgbClr val="00B0F0"/>
                </a:solidFill>
                <a:latin typeface="Franklin Gothic Book" panose="020B0503020102020204" pitchFamily="34" charset="0"/>
                <a:ea typeface="HelloSmartie" panose="02000603000000000000" pitchFamily="2" charset="0"/>
              </a:rPr>
              <a:t> 6 Contemporary Learning Part 1</a:t>
            </a:r>
            <a:endParaRPr lang="en-AU" sz="2800" b="1" dirty="0">
              <a:solidFill>
                <a:srgbClr val="00B0F0"/>
              </a:solidFill>
              <a:latin typeface="Franklin Gothic Book" panose="020B0503020102020204" pitchFamily="34" charset="0"/>
              <a:ea typeface="HelloSmartie" panose="02000603000000000000" pitchFamily="2" charset="0"/>
            </a:endParaRPr>
          </a:p>
        </p:txBody>
      </p:sp>
    </p:spTree>
    <p:extLst>
      <p:ext uri="{BB962C8B-B14F-4D97-AF65-F5344CB8AC3E}">
        <p14:creationId xmlns:p14="http://schemas.microsoft.com/office/powerpoint/2010/main" val="3992659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Franklin Gothic Book" panose="020B0503020102020204" pitchFamily="34" charset="0"/>
              </a:rPr>
              <a:t>What has happened so far this year in Year </a:t>
            </a:r>
            <a:r>
              <a:rPr lang="en-US" b="1" dirty="0" smtClean="0">
                <a:latin typeface="Franklin Gothic Book" panose="020B0503020102020204" pitchFamily="34" charset="0"/>
              </a:rPr>
              <a:t>6?</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725832" y="1669111"/>
            <a:ext cx="7901391" cy="3510633"/>
          </a:xfrm>
        </p:spPr>
        <p:txBody>
          <a:bodyPr>
            <a:normAutofit/>
          </a:bodyPr>
          <a:lstStyle/>
          <a:p>
            <a:r>
              <a:rPr lang="en-US" sz="2800" dirty="0">
                <a:latin typeface="Franklin Gothic Book" panose="020B0503020102020204" pitchFamily="34" charset="0"/>
              </a:rPr>
              <a:t>Students moving to different classrooms for different subjects</a:t>
            </a:r>
          </a:p>
          <a:p>
            <a:r>
              <a:rPr lang="en-US" sz="2800" dirty="0">
                <a:latin typeface="Franklin Gothic Book" panose="020B0503020102020204" pitchFamily="34" charset="0"/>
              </a:rPr>
              <a:t>Students meeting in one classroom for devotions or meeting times</a:t>
            </a:r>
          </a:p>
          <a:p>
            <a:r>
              <a:rPr lang="en-US" sz="2800" dirty="0">
                <a:latin typeface="Franklin Gothic Book" panose="020B0503020102020204" pitchFamily="34" charset="0"/>
              </a:rPr>
              <a:t>Students collaborating and working together in the Library space for Christian Studies and Spelling</a:t>
            </a:r>
          </a:p>
        </p:txBody>
      </p:sp>
    </p:spTree>
    <p:extLst>
      <p:ext uri="{BB962C8B-B14F-4D97-AF65-F5344CB8AC3E}">
        <p14:creationId xmlns:p14="http://schemas.microsoft.com/office/powerpoint/2010/main" val="302103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Franklin Gothic Book" panose="020B0503020102020204" pitchFamily="34" charset="0"/>
              </a:rPr>
              <a:t>Exciting News</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725832" y="1669111"/>
            <a:ext cx="7901391" cy="3510633"/>
          </a:xfrm>
        </p:spPr>
        <p:txBody>
          <a:bodyPr>
            <a:normAutofit/>
          </a:bodyPr>
          <a:lstStyle/>
          <a:p>
            <a:r>
              <a:rPr lang="en-US" sz="2800" dirty="0" smtClean="0">
                <a:latin typeface="Franklin Gothic Book" panose="020B0503020102020204" pitchFamily="34" charset="0"/>
              </a:rPr>
              <a:t>The Year 6 team are delighted to let you know that in 2022 and beyond, their collaborative learning space will be in the Resource Centre.</a:t>
            </a:r>
            <a:endParaRPr lang="en-US" sz="2800" dirty="0">
              <a:latin typeface="Franklin Gothic Book" panose="020B0503020102020204" pitchFamily="34" charset="0"/>
            </a:endParaRPr>
          </a:p>
        </p:txBody>
      </p:sp>
    </p:spTree>
    <p:extLst>
      <p:ext uri="{BB962C8B-B14F-4D97-AF65-F5344CB8AC3E}">
        <p14:creationId xmlns:p14="http://schemas.microsoft.com/office/powerpoint/2010/main" val="2879523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364" y="73501"/>
            <a:ext cx="5788679" cy="4343766"/>
          </a:xfrm>
          <a:prstGeom prst="rect">
            <a:avLst/>
          </a:prstGeom>
        </p:spPr>
      </p:pic>
      <p:pic>
        <p:nvPicPr>
          <p:cNvPr id="3" name="Picture 2"/>
          <p:cNvPicPr>
            <a:picLocks noChangeAspect="1"/>
          </p:cNvPicPr>
          <p:nvPr/>
        </p:nvPicPr>
        <p:blipFill>
          <a:blip r:embed="rId3"/>
          <a:stretch>
            <a:fillRect/>
          </a:stretch>
        </p:blipFill>
        <p:spPr>
          <a:xfrm>
            <a:off x="5994400" y="2255009"/>
            <a:ext cx="6094578" cy="4579192"/>
          </a:xfrm>
          <a:prstGeom prst="rect">
            <a:avLst/>
          </a:prstGeom>
        </p:spPr>
      </p:pic>
    </p:spTree>
    <p:extLst>
      <p:ext uri="{BB962C8B-B14F-4D97-AF65-F5344CB8AC3E}">
        <p14:creationId xmlns:p14="http://schemas.microsoft.com/office/powerpoint/2010/main" val="243939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What do the students think?</a:t>
            </a:r>
            <a:endParaRPr lang="en-AU" b="1" dirty="0">
              <a:latin typeface="Franklin Gothic Book" panose="020B0503020102020204" pitchFamily="34" charset="0"/>
            </a:endParaRPr>
          </a:p>
        </p:txBody>
      </p:sp>
      <p:sp>
        <p:nvSpPr>
          <p:cNvPr id="3" name="Content Placeholder 2"/>
          <p:cNvSpPr>
            <a:spLocks noGrp="1"/>
          </p:cNvSpPr>
          <p:nvPr>
            <p:ph idx="1"/>
          </p:nvPr>
        </p:nvSpPr>
        <p:spPr/>
        <p:txBody>
          <a:bodyPr>
            <a:normAutofit/>
          </a:bodyPr>
          <a:lstStyle/>
          <a:p>
            <a:pPr marL="0" indent="0">
              <a:buNone/>
            </a:pPr>
            <a:r>
              <a:rPr lang="en-US" sz="2800" dirty="0">
                <a:latin typeface="Franklin Gothic Book" panose="020B0503020102020204" pitchFamily="34" charset="0"/>
              </a:rPr>
              <a:t>I think that year 6 is run really well, I like how we spend lots of time focusing on what Year 7 will be like and moving to different classrooms with different teachers. That has made year 6 stand out from all the other grades and that is why year 6 has been my </a:t>
            </a:r>
            <a:r>
              <a:rPr lang="en-US" sz="2800" dirty="0" err="1">
                <a:latin typeface="Franklin Gothic Book" panose="020B0503020102020204" pitchFamily="34" charset="0"/>
              </a:rPr>
              <a:t>favourite</a:t>
            </a:r>
            <a:r>
              <a:rPr lang="en-US" sz="2800" dirty="0">
                <a:latin typeface="Franklin Gothic Book" panose="020B0503020102020204" pitchFamily="34" charset="0"/>
              </a:rPr>
              <a:t> year (as well as having an awesome teacher). </a:t>
            </a:r>
            <a:endParaRPr lang="en-AU" sz="2800" dirty="0">
              <a:latin typeface="Franklin Gothic Book" panose="020B0503020102020204" pitchFamily="34" charset="0"/>
            </a:endParaRPr>
          </a:p>
        </p:txBody>
      </p:sp>
    </p:spTree>
    <p:extLst>
      <p:ext uri="{BB962C8B-B14F-4D97-AF65-F5344CB8AC3E}">
        <p14:creationId xmlns:p14="http://schemas.microsoft.com/office/powerpoint/2010/main" val="1067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753" y="129308"/>
            <a:ext cx="5696699" cy="3797799"/>
          </a:xfrm>
          <a:prstGeom prst="rect">
            <a:avLst/>
          </a:prstGeom>
        </p:spPr>
      </p:pic>
      <p:pic>
        <p:nvPicPr>
          <p:cNvPr id="3" name="Picture 2"/>
          <p:cNvPicPr>
            <a:picLocks noChangeAspect="1"/>
          </p:cNvPicPr>
          <p:nvPr/>
        </p:nvPicPr>
        <p:blipFill>
          <a:blip r:embed="rId3"/>
          <a:stretch>
            <a:fillRect/>
          </a:stretch>
        </p:blipFill>
        <p:spPr>
          <a:xfrm>
            <a:off x="5799452" y="2572490"/>
            <a:ext cx="6220434" cy="4145944"/>
          </a:xfrm>
          <a:prstGeom prst="rect">
            <a:avLst/>
          </a:prstGeom>
        </p:spPr>
      </p:pic>
    </p:spTree>
    <p:extLst>
      <p:ext uri="{BB962C8B-B14F-4D97-AF65-F5344CB8AC3E}">
        <p14:creationId xmlns:p14="http://schemas.microsoft.com/office/powerpoint/2010/main" val="81863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What do the students think?</a:t>
            </a:r>
            <a:endParaRPr lang="en-AU" b="1" dirty="0">
              <a:latin typeface="Franklin Gothic Book" panose="020B0503020102020204" pitchFamily="34" charset="0"/>
            </a:endParaRPr>
          </a:p>
        </p:txBody>
      </p:sp>
      <p:sp>
        <p:nvSpPr>
          <p:cNvPr id="3" name="Content Placeholder 2"/>
          <p:cNvSpPr>
            <a:spLocks noGrp="1"/>
          </p:cNvSpPr>
          <p:nvPr>
            <p:ph idx="1"/>
          </p:nvPr>
        </p:nvSpPr>
        <p:spPr/>
        <p:txBody>
          <a:bodyPr>
            <a:normAutofit/>
          </a:bodyPr>
          <a:lstStyle/>
          <a:p>
            <a:pPr marL="0" indent="0">
              <a:buNone/>
            </a:pPr>
            <a:r>
              <a:rPr lang="en-AU" sz="2800" dirty="0">
                <a:latin typeface="Franklin Gothic Book" panose="020B0503020102020204" pitchFamily="34" charset="0"/>
              </a:rPr>
              <a:t>I liked that we had a lot of joint work with the whole of year 6. I have enjoyed year 6 at POP, I liked having two teachers, and changing classrooms for different lessons that was fun.</a:t>
            </a:r>
          </a:p>
          <a:p>
            <a:pPr marL="0" indent="0">
              <a:buNone/>
            </a:pPr>
            <a:endParaRPr lang="en-US" sz="2800" dirty="0">
              <a:latin typeface="Franklin Gothic Book" panose="020B0503020102020204" pitchFamily="34" charset="0"/>
            </a:endParaRPr>
          </a:p>
          <a:p>
            <a:pPr marL="0" indent="0">
              <a:buNone/>
            </a:pPr>
            <a:r>
              <a:rPr lang="en-AU" sz="2800" dirty="0">
                <a:latin typeface="Franklin Gothic Book" panose="020B0503020102020204" pitchFamily="34" charset="0"/>
              </a:rPr>
              <a:t>I think year 6 is run in a very good way. We get to see our different teachers and we get to learn different subjects that different teachers excel at. I have really enjoyed myself in Year 6.</a:t>
            </a:r>
          </a:p>
          <a:p>
            <a:endParaRPr lang="en-AU" dirty="0"/>
          </a:p>
        </p:txBody>
      </p:sp>
    </p:spTree>
    <p:extLst>
      <p:ext uri="{BB962C8B-B14F-4D97-AF65-F5344CB8AC3E}">
        <p14:creationId xmlns:p14="http://schemas.microsoft.com/office/powerpoint/2010/main" val="373902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492" y="133784"/>
            <a:ext cx="6035343" cy="4022580"/>
          </a:xfrm>
          <a:prstGeom prst="rect">
            <a:avLst/>
          </a:prstGeom>
        </p:spPr>
      </p:pic>
      <p:pic>
        <p:nvPicPr>
          <p:cNvPr id="3" name="Picture 2"/>
          <p:cNvPicPr>
            <a:picLocks noChangeAspect="1"/>
          </p:cNvPicPr>
          <p:nvPr/>
        </p:nvPicPr>
        <p:blipFill>
          <a:blip r:embed="rId3"/>
          <a:stretch>
            <a:fillRect/>
          </a:stretch>
        </p:blipFill>
        <p:spPr>
          <a:xfrm>
            <a:off x="6210835" y="2795444"/>
            <a:ext cx="5884814" cy="3922252"/>
          </a:xfrm>
          <a:prstGeom prst="rect">
            <a:avLst/>
          </a:prstGeom>
        </p:spPr>
      </p:pic>
    </p:spTree>
    <p:extLst>
      <p:ext uri="{BB962C8B-B14F-4D97-AF65-F5344CB8AC3E}">
        <p14:creationId xmlns:p14="http://schemas.microsoft.com/office/powerpoint/2010/main" val="4283423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do our current Year 6 students think?</a:t>
            </a:r>
            <a:endParaRPr lang="en-AU" dirty="0"/>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3535639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What do the students think?</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869268" y="591671"/>
            <a:ext cx="7315200" cy="6059386"/>
          </a:xfrm>
        </p:spPr>
        <p:txBody>
          <a:bodyPr>
            <a:normAutofit/>
          </a:bodyPr>
          <a:lstStyle/>
          <a:p>
            <a:pPr marL="0" indent="0">
              <a:buNone/>
            </a:pPr>
            <a:r>
              <a:rPr lang="en-US" sz="2800" dirty="0">
                <a:latin typeface="Franklin Gothic Book" panose="020B0503020102020204" pitchFamily="34" charset="0"/>
              </a:rPr>
              <a:t>I really enjoy how Year Six is run - all the group work, character building activities, hands on work, and especially the different subject held by different teachers - a really good way to prepare for Senior school. </a:t>
            </a:r>
          </a:p>
          <a:p>
            <a:pPr marL="0" indent="0">
              <a:buNone/>
            </a:pPr>
            <a:endParaRPr lang="en-US" sz="2800" dirty="0">
              <a:latin typeface="Franklin Gothic Book" panose="020B0503020102020204" pitchFamily="34" charset="0"/>
            </a:endParaRPr>
          </a:p>
          <a:p>
            <a:pPr marL="0" indent="0">
              <a:buNone/>
            </a:pPr>
            <a:r>
              <a:rPr lang="en-US" sz="2800" i="1" dirty="0">
                <a:latin typeface="Franklin Gothic Book" panose="020B0503020102020204" pitchFamily="34" charset="0"/>
              </a:rPr>
              <a:t>I really like spending time with all the teachers, its nice to see them not just at break times.</a:t>
            </a:r>
          </a:p>
          <a:p>
            <a:pPr marL="0" indent="0">
              <a:buNone/>
            </a:pPr>
            <a:endParaRPr lang="en-US" sz="2800" i="1" dirty="0">
              <a:latin typeface="Franklin Gothic Book" panose="020B0503020102020204" pitchFamily="34" charset="0"/>
            </a:endParaRPr>
          </a:p>
          <a:p>
            <a:pPr marL="0" indent="0">
              <a:buNone/>
            </a:pPr>
            <a:r>
              <a:rPr lang="en-US" sz="2800" dirty="0">
                <a:latin typeface="Franklin Gothic Book" panose="020B0503020102020204" pitchFamily="34" charset="0"/>
              </a:rPr>
              <a:t>I like how instead of having one teacher you have many when we are doing spelling together. It's nice to have different people from different classes and work with them</a:t>
            </a:r>
            <a:r>
              <a:rPr lang="en-US" sz="2800" dirty="0" smtClean="0">
                <a:latin typeface="Franklin Gothic Book" panose="020B0503020102020204" pitchFamily="34" charset="0"/>
              </a:rPr>
              <a:t>.</a:t>
            </a:r>
            <a:endParaRPr lang="en-AU" sz="2800" dirty="0">
              <a:latin typeface="Franklin Gothic Book" panose="020B0503020102020204" pitchFamily="34" charset="0"/>
            </a:endParaRPr>
          </a:p>
        </p:txBody>
      </p:sp>
    </p:spTree>
    <p:extLst>
      <p:ext uri="{BB962C8B-B14F-4D97-AF65-F5344CB8AC3E}">
        <p14:creationId xmlns:p14="http://schemas.microsoft.com/office/powerpoint/2010/main" val="3016832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What do the students think?</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869268" y="681318"/>
            <a:ext cx="7315200" cy="5303430"/>
          </a:xfrm>
        </p:spPr>
        <p:txBody>
          <a:bodyPr>
            <a:normAutofit lnSpcReduction="10000"/>
          </a:bodyPr>
          <a:lstStyle/>
          <a:p>
            <a:endParaRPr lang="en-US" sz="2800" dirty="0"/>
          </a:p>
          <a:p>
            <a:r>
              <a:rPr lang="en-US" sz="2800" dirty="0">
                <a:latin typeface="Franklin Gothic Book" panose="020B0503020102020204" pitchFamily="34" charset="0"/>
              </a:rPr>
              <a:t>I think its the best year to get ready for high school and it's fun and I couldn't have a more positive experience. I love how teachers are passionate about their subject and I like having different teachers to gain different ideas or tricks for my learning</a:t>
            </a:r>
            <a:r>
              <a:rPr lang="en-US" sz="2800" dirty="0" smtClean="0">
                <a:latin typeface="Franklin Gothic Book" panose="020B0503020102020204" pitchFamily="34" charset="0"/>
              </a:rPr>
              <a:t>.</a:t>
            </a:r>
          </a:p>
          <a:p>
            <a:pPr marL="0" indent="0">
              <a:buNone/>
            </a:pPr>
            <a:endParaRPr lang="en-US" sz="2800" dirty="0">
              <a:latin typeface="Franklin Gothic Book" panose="020B0503020102020204" pitchFamily="34" charset="0"/>
            </a:endParaRPr>
          </a:p>
          <a:p>
            <a:r>
              <a:rPr lang="en-AU" sz="2800" i="1" dirty="0">
                <a:latin typeface="Franklin Gothic Book" panose="020B0503020102020204" pitchFamily="34" charset="0"/>
              </a:rPr>
              <a:t>I loved having opportunities to learn with the entire year 6 cohort </a:t>
            </a:r>
            <a:r>
              <a:rPr lang="en-AU" sz="2800" i="1" dirty="0" smtClean="0">
                <a:latin typeface="Franklin Gothic Book" panose="020B0503020102020204" pitchFamily="34" charset="0"/>
              </a:rPr>
              <a:t>(except </a:t>
            </a:r>
            <a:r>
              <a:rPr lang="en-AU" sz="2800" i="1" dirty="0">
                <a:latin typeface="Franklin Gothic Book" panose="020B0503020102020204" pitchFamily="34" charset="0"/>
              </a:rPr>
              <a:t>when we were squished into a small classroom</a:t>
            </a:r>
            <a:r>
              <a:rPr lang="en-AU" sz="2800" i="1" dirty="0" smtClean="0">
                <a:latin typeface="Franklin Gothic Book" panose="020B0503020102020204" pitchFamily="34" charset="0"/>
              </a:rPr>
              <a:t>). </a:t>
            </a:r>
            <a:r>
              <a:rPr lang="en-AU" sz="2800" i="1" dirty="0">
                <a:latin typeface="Franklin Gothic Book" panose="020B0503020102020204" pitchFamily="34" charset="0"/>
              </a:rPr>
              <a:t>It was cool to know we were all learning the same thing at the same time. </a:t>
            </a:r>
            <a:endParaRPr lang="en-AU" sz="2400" i="1" dirty="0"/>
          </a:p>
          <a:p>
            <a:endParaRPr lang="en-AU" dirty="0"/>
          </a:p>
        </p:txBody>
      </p:sp>
    </p:spTree>
    <p:extLst>
      <p:ext uri="{BB962C8B-B14F-4D97-AF65-F5344CB8AC3E}">
        <p14:creationId xmlns:p14="http://schemas.microsoft.com/office/powerpoint/2010/main" val="3883041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63905" y="5208494"/>
            <a:ext cx="6469873" cy="887505"/>
          </a:xfrm>
        </p:spPr>
        <p:txBody>
          <a:bodyPr>
            <a:noAutofit/>
          </a:bodyPr>
          <a:lstStyle/>
          <a:p>
            <a:pPr algn="r"/>
            <a:r>
              <a:rPr lang="en-US" sz="2400" dirty="0" smtClean="0">
                <a:latin typeface="Franklin Gothic Book" panose="020B0503020102020204" pitchFamily="34" charset="0"/>
              </a:rPr>
              <a:t>A glimpse into ‘How we do what we do’ in Year 6 and Why it is so important for our children</a:t>
            </a:r>
            <a:endParaRPr lang="en-AU" sz="2400" dirty="0">
              <a:latin typeface="Franklin Gothic Book" panose="020B0503020102020204" pitchFamily="34" charset="0"/>
            </a:endParaRPr>
          </a:p>
        </p:txBody>
      </p:sp>
      <p:sp>
        <p:nvSpPr>
          <p:cNvPr id="4" name="Subtitle 2"/>
          <p:cNvSpPr>
            <a:spLocks noGrp="1"/>
          </p:cNvSpPr>
          <p:nvPr>
            <p:ph type="ctrTitle"/>
          </p:nvPr>
        </p:nvSpPr>
        <p:spPr>
          <a:xfrm>
            <a:off x="1718578" y="3505200"/>
            <a:ext cx="7315200" cy="1380206"/>
          </a:xfrm>
        </p:spPr>
        <p:txBody>
          <a:bodyPr>
            <a:noAutofit/>
          </a:bodyPr>
          <a:lstStyle/>
          <a:p>
            <a:pPr algn="r"/>
            <a:r>
              <a:rPr lang="en-US" sz="4400" b="1" dirty="0">
                <a:latin typeface="Franklin Gothic Book" panose="020B0503020102020204" pitchFamily="34" charset="0"/>
                <a:ea typeface="HelloChalkTalk" panose="02000603000000000000" pitchFamily="2" charset="0"/>
              </a:rPr>
              <a:t>Year 6 Contemporary Learning  Sneak Peek</a:t>
            </a:r>
            <a:endParaRPr lang="en-AU" sz="4400" b="1" dirty="0">
              <a:latin typeface="Franklin Gothic Book" panose="020B0503020102020204" pitchFamily="34" charset="0"/>
              <a:ea typeface="HelloChalkTalk" panose="02000603000000000000" pitchFamily="2" charset="0"/>
            </a:endParaRPr>
          </a:p>
        </p:txBody>
      </p:sp>
    </p:spTree>
    <p:extLst>
      <p:ext uri="{BB962C8B-B14F-4D97-AF65-F5344CB8AC3E}">
        <p14:creationId xmlns:p14="http://schemas.microsoft.com/office/powerpoint/2010/main" val="1131607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Bonus Bits </a:t>
            </a:r>
            <a:r>
              <a:rPr lang="en-US" b="1" dirty="0">
                <a:latin typeface="Franklin Gothic Book" panose="020B0503020102020204" pitchFamily="34" charset="0"/>
                <a:sym typeface="Wingdings" panose="05000000000000000000" pitchFamily="2" charset="2"/>
              </a:rPr>
              <a:t></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463961" y="457201"/>
            <a:ext cx="8455511" cy="6131858"/>
          </a:xfrm>
        </p:spPr>
        <p:txBody>
          <a:bodyPr>
            <a:noAutofit/>
          </a:bodyPr>
          <a:lstStyle/>
          <a:p>
            <a:r>
              <a:rPr lang="en-US" sz="2400" dirty="0">
                <a:latin typeface="Franklin Gothic Book" panose="020B0503020102020204" pitchFamily="34" charset="0"/>
              </a:rPr>
              <a:t>Getting to see collaboration in action (teachers)</a:t>
            </a:r>
          </a:p>
          <a:p>
            <a:r>
              <a:rPr lang="en-US" sz="2400" dirty="0">
                <a:latin typeface="Franklin Gothic Book" panose="020B0503020102020204" pitchFamily="34" charset="0"/>
              </a:rPr>
              <a:t>Teachers being an ‘expert’ in their area of </a:t>
            </a:r>
            <a:r>
              <a:rPr lang="en-US" sz="2400" dirty="0" smtClean="0">
                <a:latin typeface="Franklin Gothic Book" panose="020B0503020102020204" pitchFamily="34" charset="0"/>
              </a:rPr>
              <a:t>passion</a:t>
            </a:r>
          </a:p>
          <a:p>
            <a:r>
              <a:rPr lang="en-US" sz="2400" dirty="0" smtClean="0">
                <a:latin typeface="Franklin Gothic Book" panose="020B0503020102020204" pitchFamily="34" charset="0"/>
              </a:rPr>
              <a:t>Students learning from teachers who are teaching their passion area</a:t>
            </a:r>
            <a:endParaRPr lang="en-US" sz="2400" dirty="0">
              <a:latin typeface="Franklin Gothic Book" panose="020B0503020102020204" pitchFamily="34" charset="0"/>
            </a:endParaRPr>
          </a:p>
          <a:p>
            <a:r>
              <a:rPr lang="en-US" sz="2400" dirty="0">
                <a:latin typeface="Franklin Gothic Book" panose="020B0503020102020204" pitchFamily="34" charset="0"/>
              </a:rPr>
              <a:t>Access to collaborative spaces</a:t>
            </a:r>
          </a:p>
          <a:p>
            <a:r>
              <a:rPr lang="en-US" sz="2400" dirty="0">
                <a:latin typeface="Franklin Gothic Book" panose="020B0503020102020204" pitchFamily="34" charset="0"/>
              </a:rPr>
              <a:t>Ability to differentiate </a:t>
            </a:r>
          </a:p>
          <a:p>
            <a:r>
              <a:rPr lang="en-US" sz="2400" dirty="0">
                <a:latin typeface="Franklin Gothic Book" panose="020B0503020102020204" pitchFamily="34" charset="0"/>
              </a:rPr>
              <a:t>Time efficient for students – not having to go in and out of classrooms</a:t>
            </a:r>
          </a:p>
          <a:p>
            <a:r>
              <a:rPr lang="en-US" sz="2400" dirty="0">
                <a:latin typeface="Franklin Gothic Book" panose="020B0503020102020204" pitchFamily="34" charset="0"/>
              </a:rPr>
              <a:t>Ease of access to all teaching staff</a:t>
            </a:r>
          </a:p>
          <a:p>
            <a:r>
              <a:rPr lang="en-US" sz="2400" dirty="0">
                <a:latin typeface="Franklin Gothic Book" panose="020B0503020102020204" pitchFamily="34" charset="0"/>
              </a:rPr>
              <a:t>Transferable soft </a:t>
            </a:r>
            <a:r>
              <a:rPr lang="en-US" sz="2400" dirty="0" smtClean="0">
                <a:latin typeface="Franklin Gothic Book" panose="020B0503020102020204" pitchFamily="34" charset="0"/>
              </a:rPr>
              <a:t>skills – Creativity, Curiosity, Initiative, Multi-Disciplinary Learning, Empathy</a:t>
            </a:r>
            <a:endParaRPr lang="en-US" sz="2400" dirty="0">
              <a:latin typeface="Franklin Gothic Book" panose="020B0503020102020204" pitchFamily="34" charset="0"/>
            </a:endParaRPr>
          </a:p>
          <a:p>
            <a:r>
              <a:rPr lang="en-US" sz="2400" dirty="0">
                <a:latin typeface="Franklin Gothic Book" panose="020B0503020102020204" pitchFamily="34" charset="0"/>
              </a:rPr>
              <a:t>Relationships between students</a:t>
            </a:r>
          </a:p>
          <a:p>
            <a:r>
              <a:rPr lang="en-US" sz="2400" dirty="0">
                <a:latin typeface="Franklin Gothic Book" panose="020B0503020102020204" pitchFamily="34" charset="0"/>
              </a:rPr>
              <a:t>Being able to address issues immediately </a:t>
            </a:r>
          </a:p>
          <a:p>
            <a:r>
              <a:rPr lang="en-US" sz="2400" dirty="0">
                <a:latin typeface="Franklin Gothic Book" panose="020B0503020102020204" pitchFamily="34" charset="0"/>
              </a:rPr>
              <a:t>Building relationships with a variety of teachers </a:t>
            </a:r>
            <a:endParaRPr lang="en-AU" sz="2400" dirty="0">
              <a:latin typeface="Franklin Gothic Book" panose="020B0503020102020204" pitchFamily="34" charset="0"/>
            </a:endParaRPr>
          </a:p>
        </p:txBody>
      </p:sp>
    </p:spTree>
    <p:extLst>
      <p:ext uri="{BB962C8B-B14F-4D97-AF65-F5344CB8AC3E}">
        <p14:creationId xmlns:p14="http://schemas.microsoft.com/office/powerpoint/2010/main" val="2831921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254" y="135332"/>
            <a:ext cx="6094930" cy="4062295"/>
          </a:xfrm>
          <a:prstGeom prst="rect">
            <a:avLst/>
          </a:prstGeom>
        </p:spPr>
      </p:pic>
      <p:pic>
        <p:nvPicPr>
          <p:cNvPr id="3" name="Picture 2"/>
          <p:cNvPicPr>
            <a:picLocks noChangeAspect="1"/>
          </p:cNvPicPr>
          <p:nvPr/>
        </p:nvPicPr>
        <p:blipFill>
          <a:blip r:embed="rId3"/>
          <a:stretch>
            <a:fillRect/>
          </a:stretch>
        </p:blipFill>
        <p:spPr>
          <a:xfrm>
            <a:off x="4885042" y="1973179"/>
            <a:ext cx="7201079" cy="4799547"/>
          </a:xfrm>
          <a:prstGeom prst="rect">
            <a:avLst/>
          </a:prstGeom>
        </p:spPr>
      </p:pic>
    </p:spTree>
    <p:extLst>
      <p:ext uri="{BB962C8B-B14F-4D97-AF65-F5344CB8AC3E}">
        <p14:creationId xmlns:p14="http://schemas.microsoft.com/office/powerpoint/2010/main" val="2071885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questions from our evening?</a:t>
            </a:r>
            <a:endParaRPr lang="en-AU" dirty="0"/>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1215530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Questions?</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806515" y="584454"/>
            <a:ext cx="7315200" cy="5679948"/>
          </a:xfrm>
        </p:spPr>
        <p:txBody>
          <a:bodyPr>
            <a:normAutofit/>
          </a:bodyPr>
          <a:lstStyle/>
          <a:p>
            <a:pPr marL="0" indent="0">
              <a:buNone/>
            </a:pPr>
            <a:r>
              <a:rPr lang="en-US" sz="2800" b="1" dirty="0">
                <a:latin typeface="Franklin Gothic Book" panose="020B0503020102020204" pitchFamily="34" charset="0"/>
              </a:rPr>
              <a:t>Will my child still have their own </a:t>
            </a:r>
            <a:r>
              <a:rPr lang="en-US" sz="2800" b="1" dirty="0" smtClean="0">
                <a:latin typeface="Franklin Gothic Book" panose="020B0503020102020204" pitchFamily="34" charset="0"/>
              </a:rPr>
              <a:t>teacher?</a:t>
            </a:r>
          </a:p>
          <a:p>
            <a:pPr marL="0" indent="0">
              <a:buNone/>
            </a:pPr>
            <a:endParaRPr lang="en-US" sz="2800" dirty="0">
              <a:latin typeface="Franklin Gothic Book" panose="020B0503020102020204" pitchFamily="34" charset="0"/>
            </a:endParaRPr>
          </a:p>
          <a:p>
            <a:pPr marL="0" indent="0">
              <a:buNone/>
            </a:pPr>
            <a:r>
              <a:rPr lang="en-US" sz="2400" i="1" dirty="0" smtClean="0">
                <a:latin typeface="Franklin Gothic Book" panose="020B0503020102020204" pitchFamily="34" charset="0"/>
              </a:rPr>
              <a:t>Yes, students will still have their own Pastoral Care teacher. They will still have that one teacher that they can call their own, but they will have the opportunity to go to and speak with any of the Year 6 team to seek help. They will spend time together as a class and also as a cohort (all Year 6 students). Together they will develop a sense of class community and identity as well as cohort identity.</a:t>
            </a:r>
          </a:p>
          <a:p>
            <a:pPr marL="0" indent="0">
              <a:buNone/>
            </a:pPr>
            <a:endParaRPr lang="en-US" sz="2400" i="1" dirty="0">
              <a:latin typeface="Franklin Gothic Book" panose="020B0503020102020204" pitchFamily="34" charset="0"/>
            </a:endParaRPr>
          </a:p>
          <a:p>
            <a:pPr marL="0" indent="0">
              <a:buNone/>
            </a:pPr>
            <a:r>
              <a:rPr lang="en-US" sz="2400" i="1" dirty="0" smtClean="0">
                <a:latin typeface="Franklin Gothic Book" panose="020B0503020102020204" pitchFamily="34" charset="0"/>
              </a:rPr>
              <a:t>Classes will continue to spend periods of time both inside and outside, as we know this provides them with opportunities to reset, refresh and reconnect. </a:t>
            </a:r>
            <a:endParaRPr lang="en-US" sz="3200" dirty="0"/>
          </a:p>
        </p:txBody>
      </p:sp>
    </p:spTree>
    <p:extLst>
      <p:ext uri="{BB962C8B-B14F-4D97-AF65-F5344CB8AC3E}">
        <p14:creationId xmlns:p14="http://schemas.microsoft.com/office/powerpoint/2010/main" val="1958124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Questions?</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806515" y="584454"/>
            <a:ext cx="7315200" cy="5679948"/>
          </a:xfrm>
        </p:spPr>
        <p:txBody>
          <a:bodyPr>
            <a:normAutofit/>
          </a:bodyPr>
          <a:lstStyle/>
          <a:p>
            <a:pPr marL="0" indent="0">
              <a:buNone/>
            </a:pPr>
            <a:r>
              <a:rPr lang="en-US" sz="2800" b="1" dirty="0" smtClean="0">
                <a:latin typeface="Franklin Gothic Book" panose="020B0503020102020204" pitchFamily="34" charset="0"/>
              </a:rPr>
              <a:t>Who will I Direct Message if I have a concern?</a:t>
            </a:r>
          </a:p>
          <a:p>
            <a:pPr marL="0" indent="0">
              <a:buNone/>
            </a:pPr>
            <a:endParaRPr lang="en-US" sz="2800" dirty="0">
              <a:latin typeface="Franklin Gothic Book" panose="020B0503020102020204" pitchFamily="34" charset="0"/>
            </a:endParaRPr>
          </a:p>
          <a:p>
            <a:pPr marL="0" indent="0">
              <a:buNone/>
            </a:pPr>
            <a:r>
              <a:rPr lang="en-US" sz="2400" i="1" dirty="0" smtClean="0">
                <a:latin typeface="Franklin Gothic Book" panose="020B0503020102020204" pitchFamily="34" charset="0"/>
              </a:rPr>
              <a:t>You will continue to message your child’s classroom teacher just as you always have. </a:t>
            </a:r>
          </a:p>
          <a:p>
            <a:pPr marL="0" indent="0">
              <a:buNone/>
            </a:pPr>
            <a:endParaRPr lang="en-US" sz="2400" i="1" dirty="0">
              <a:latin typeface="Franklin Gothic Book" panose="020B0503020102020204" pitchFamily="34" charset="0"/>
            </a:endParaRPr>
          </a:p>
          <a:p>
            <a:pPr marL="0" indent="0">
              <a:buNone/>
            </a:pPr>
            <a:r>
              <a:rPr lang="en-US" sz="2400" i="1" dirty="0" smtClean="0">
                <a:latin typeface="Franklin Gothic Book" panose="020B0503020102020204" pitchFamily="34" charset="0"/>
              </a:rPr>
              <a:t>As the Year 6 teachers are a tight unit, they will pass any concerns through to each other as needed. Together they plan, teach, facilitate and address all student and parent needs. </a:t>
            </a:r>
            <a:endParaRPr lang="en-US" sz="3200" dirty="0"/>
          </a:p>
        </p:txBody>
      </p:sp>
    </p:spTree>
    <p:extLst>
      <p:ext uri="{BB962C8B-B14F-4D97-AF65-F5344CB8AC3E}">
        <p14:creationId xmlns:p14="http://schemas.microsoft.com/office/powerpoint/2010/main" val="1166865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Questions?</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806515" y="584454"/>
            <a:ext cx="7315200" cy="5679948"/>
          </a:xfrm>
        </p:spPr>
        <p:txBody>
          <a:bodyPr>
            <a:normAutofit/>
          </a:bodyPr>
          <a:lstStyle/>
          <a:p>
            <a:pPr marL="0" indent="0">
              <a:buNone/>
            </a:pPr>
            <a:r>
              <a:rPr lang="en-US" sz="2800" b="1" dirty="0" smtClean="0">
                <a:latin typeface="Franklin Gothic Book" panose="020B0503020102020204" pitchFamily="34" charset="0"/>
              </a:rPr>
              <a:t>Will my child have work differentiated?</a:t>
            </a:r>
          </a:p>
          <a:p>
            <a:pPr marL="0" indent="0">
              <a:buNone/>
            </a:pPr>
            <a:endParaRPr lang="en-US" sz="2400" i="1" dirty="0">
              <a:latin typeface="Franklin Gothic Book" panose="020B0503020102020204" pitchFamily="34" charset="0"/>
            </a:endParaRPr>
          </a:p>
          <a:p>
            <a:pPr marL="0" indent="0">
              <a:buNone/>
            </a:pPr>
            <a:r>
              <a:rPr lang="en-US" sz="2400" i="1" dirty="0" smtClean="0">
                <a:latin typeface="Franklin Gothic Book" panose="020B0503020102020204" pitchFamily="34" charset="0"/>
              </a:rPr>
              <a:t>100% yes! In fact, our staff report that their ability to differentiate and meet the needs of their students is easier in a contemporary learning space. Students who prefer a set seat, or routine location for learning can continue to have this. Students who prefer to have choice in their learning preferences can also have this. There are easily accessible zones for regulation available, quiet zones, individual zones, collaboration zones and much, much more.</a:t>
            </a:r>
            <a:endParaRPr lang="en-US" sz="2400" i="1" dirty="0">
              <a:latin typeface="Franklin Gothic Book" panose="020B0503020102020204" pitchFamily="34" charset="0"/>
            </a:endParaRPr>
          </a:p>
        </p:txBody>
      </p:sp>
    </p:spTree>
    <p:extLst>
      <p:ext uri="{BB962C8B-B14F-4D97-AF65-F5344CB8AC3E}">
        <p14:creationId xmlns:p14="http://schemas.microsoft.com/office/powerpoint/2010/main" val="3858036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Questions?</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797550" y="394447"/>
            <a:ext cx="7315200" cy="5923743"/>
          </a:xfrm>
        </p:spPr>
        <p:txBody>
          <a:bodyPr>
            <a:normAutofit/>
          </a:bodyPr>
          <a:lstStyle/>
          <a:p>
            <a:pPr marL="0" indent="0">
              <a:buNone/>
            </a:pPr>
            <a:r>
              <a:rPr lang="en-US" sz="2800" b="1" dirty="0" smtClean="0">
                <a:latin typeface="Franklin Gothic Book" panose="020B0503020102020204" pitchFamily="34" charset="0"/>
              </a:rPr>
              <a:t>Will it be noisy?</a:t>
            </a:r>
          </a:p>
          <a:p>
            <a:pPr marL="0" indent="0">
              <a:buNone/>
            </a:pPr>
            <a:endParaRPr lang="en-US" sz="2800" b="1" dirty="0">
              <a:latin typeface="Franklin Gothic Book" panose="020B0503020102020204" pitchFamily="34" charset="0"/>
            </a:endParaRPr>
          </a:p>
          <a:p>
            <a:pPr marL="0" indent="0">
              <a:buNone/>
            </a:pPr>
            <a:r>
              <a:rPr lang="en-US" sz="2400" dirty="0" smtClean="0">
                <a:latin typeface="Franklin Gothic Book" panose="020B0503020102020204" pitchFamily="34" charset="0"/>
              </a:rPr>
              <a:t>Surprisingly no. Our staff tell us that student engagement in learning is significantly higher when students can bounce ideas off each other and problem solve together. </a:t>
            </a:r>
          </a:p>
          <a:p>
            <a:pPr marL="0" indent="0">
              <a:buNone/>
            </a:pPr>
            <a:endParaRPr lang="en-US" sz="2400" dirty="0">
              <a:latin typeface="Franklin Gothic Book" panose="020B0503020102020204" pitchFamily="34" charset="0"/>
            </a:endParaRPr>
          </a:p>
          <a:p>
            <a:pPr marL="0" indent="0">
              <a:buNone/>
            </a:pPr>
            <a:r>
              <a:rPr lang="en-US" sz="2400" dirty="0" smtClean="0">
                <a:latin typeface="Franklin Gothic Book" panose="020B0503020102020204" pitchFamily="34" charset="0"/>
              </a:rPr>
              <a:t>We often talk about the ‘hum’ of a classroom. This means that there should always be discussion, dialogue, deep listening and great swells of empathy. Students tell us that they feel more successful, valued in the process and engaged when they are able to have choice and contribute to their learning and the learning of others.</a:t>
            </a:r>
          </a:p>
        </p:txBody>
      </p:sp>
    </p:spTree>
    <p:extLst>
      <p:ext uri="{BB962C8B-B14F-4D97-AF65-F5344CB8AC3E}">
        <p14:creationId xmlns:p14="http://schemas.microsoft.com/office/powerpoint/2010/main" val="2871164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Questions?</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630707" y="313765"/>
            <a:ext cx="8014446" cy="6284259"/>
          </a:xfrm>
        </p:spPr>
        <p:txBody>
          <a:bodyPr>
            <a:normAutofit fontScale="92500" lnSpcReduction="10000"/>
          </a:bodyPr>
          <a:lstStyle/>
          <a:p>
            <a:pPr marL="0" indent="0">
              <a:buNone/>
            </a:pPr>
            <a:r>
              <a:rPr lang="en-US" sz="2800" b="1" dirty="0" smtClean="0">
                <a:latin typeface="Franklin Gothic Book" panose="020B0503020102020204" pitchFamily="34" charset="0"/>
              </a:rPr>
              <a:t>I love the idea of my child learning this way, however, will the transition to high school be even harder</a:t>
            </a:r>
            <a:r>
              <a:rPr lang="en-US" sz="2800" b="1" dirty="0">
                <a:latin typeface="Franklin Gothic Book" panose="020B0503020102020204" pitchFamily="34" charset="0"/>
              </a:rPr>
              <a:t> </a:t>
            </a:r>
            <a:r>
              <a:rPr lang="en-US" sz="2800" b="1" dirty="0" smtClean="0">
                <a:latin typeface="Franklin Gothic Book" panose="020B0503020102020204" pitchFamily="34" charset="0"/>
              </a:rPr>
              <a:t>if the high school they go to is not teaching in the same way?</a:t>
            </a:r>
            <a:endParaRPr lang="en-US" sz="3200" dirty="0">
              <a:latin typeface="Franklin Gothic Book" panose="020B0503020102020204" pitchFamily="34" charset="0"/>
            </a:endParaRPr>
          </a:p>
          <a:p>
            <a:pPr marL="0" indent="0">
              <a:buNone/>
            </a:pPr>
            <a:endParaRPr lang="en-US" sz="3200" dirty="0" smtClean="0">
              <a:latin typeface="Franklin Gothic Book" panose="020B0503020102020204" pitchFamily="34" charset="0"/>
            </a:endParaRPr>
          </a:p>
          <a:p>
            <a:pPr marL="0" indent="0">
              <a:buNone/>
            </a:pPr>
            <a:r>
              <a:rPr lang="en-US" dirty="0" smtClean="0">
                <a:latin typeface="Franklin Gothic Book" panose="020B0503020102020204" pitchFamily="34" charset="0"/>
              </a:rPr>
              <a:t>The Junior Campus has been teaching in this way across multiple year levels for over 5 years. Starting in Year 3, our students are taught independence and self awareness as a learner. They are given choice in how they learn and are invited into helping construct their learning journeys. By Year 6 they are begging for us to take the ‘lid off’ them and let them fly. They want to fly and apply the skills they have been learning into a much more real world context. </a:t>
            </a:r>
            <a:endParaRPr lang="en-US" dirty="0">
              <a:latin typeface="Franklin Gothic Book" panose="020B0503020102020204" pitchFamily="34" charset="0"/>
            </a:endParaRPr>
          </a:p>
          <a:p>
            <a:pPr marL="0" indent="0">
              <a:buNone/>
            </a:pPr>
            <a:r>
              <a:rPr lang="en-US" dirty="0" smtClean="0">
                <a:latin typeface="Franklin Gothic Book" panose="020B0503020102020204" pitchFamily="34" charset="0"/>
              </a:rPr>
              <a:t>What we love about contemporary educational transformation is that the skills we are working on: Curiosity, Creativity, Initiative, Multi-disciplinary Learning and Empathy are transferrable in to all contexts, and all high school settings.  </a:t>
            </a:r>
          </a:p>
          <a:p>
            <a:pPr marL="0" indent="0">
              <a:buNone/>
            </a:pPr>
            <a:r>
              <a:rPr lang="en-US" dirty="0" smtClean="0">
                <a:latin typeface="Franklin Gothic Book" panose="020B0503020102020204" pitchFamily="34" charset="0"/>
              </a:rPr>
              <a:t>What we are super excited about is that our Year 7 team, and Year 7 coordinator, are here with us tonight to learn and seek to apply these principles further into our Middle School. Our new Head of Senior Campus also has 13 years of experience as the Head of Middle School and has implemented some of these practices into her previous school too. Exciting times for sure.</a:t>
            </a:r>
          </a:p>
        </p:txBody>
      </p:sp>
    </p:spTree>
    <p:extLst>
      <p:ext uri="{BB962C8B-B14F-4D97-AF65-F5344CB8AC3E}">
        <p14:creationId xmlns:p14="http://schemas.microsoft.com/office/powerpoint/2010/main" val="3017618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Questions?</a:t>
            </a:r>
            <a:endParaRPr lang="en-AU" b="1" dirty="0">
              <a:latin typeface="Franklin Gothic Book" panose="020B0503020102020204" pitchFamily="34" charset="0"/>
            </a:endParaRPr>
          </a:p>
        </p:txBody>
      </p:sp>
      <p:sp>
        <p:nvSpPr>
          <p:cNvPr id="3" name="Content Placeholder 2"/>
          <p:cNvSpPr>
            <a:spLocks noGrp="1"/>
          </p:cNvSpPr>
          <p:nvPr>
            <p:ph idx="1"/>
          </p:nvPr>
        </p:nvSpPr>
        <p:spPr>
          <a:xfrm>
            <a:off x="3630707" y="313765"/>
            <a:ext cx="8014446" cy="6284259"/>
          </a:xfrm>
        </p:spPr>
        <p:txBody>
          <a:bodyPr>
            <a:normAutofit/>
          </a:bodyPr>
          <a:lstStyle/>
          <a:p>
            <a:pPr marL="0" indent="0">
              <a:buNone/>
            </a:pPr>
            <a:r>
              <a:rPr lang="en-US" sz="2800" b="1" dirty="0" smtClean="0">
                <a:latin typeface="Franklin Gothic Book" panose="020B0503020102020204" pitchFamily="34" charset="0"/>
              </a:rPr>
              <a:t>Any other questions?</a:t>
            </a:r>
          </a:p>
          <a:p>
            <a:pPr marL="0" indent="0">
              <a:buNone/>
            </a:pPr>
            <a:r>
              <a:rPr lang="en-US" sz="2400" dirty="0" smtClean="0">
                <a:latin typeface="Franklin Gothic Book" panose="020B0503020102020204" pitchFamily="34" charset="0"/>
              </a:rPr>
              <a:t>If you have any other questions regarding </a:t>
            </a:r>
            <a:r>
              <a:rPr lang="en-US" sz="2400" b="1" dirty="0" smtClean="0">
                <a:latin typeface="Franklin Gothic Book" panose="020B0503020102020204" pitchFamily="34" charset="0"/>
              </a:rPr>
              <a:t>‘How our Year 6 team do what they do’</a:t>
            </a:r>
            <a:r>
              <a:rPr lang="en-US" sz="2400" dirty="0" smtClean="0">
                <a:latin typeface="Franklin Gothic Book" panose="020B0503020102020204" pitchFamily="34" charset="0"/>
              </a:rPr>
              <a:t>, you are welcome to email:</a:t>
            </a:r>
          </a:p>
          <a:p>
            <a:pPr marL="0" indent="0">
              <a:buNone/>
            </a:pPr>
            <a:endParaRPr lang="en-US" sz="2400" dirty="0" smtClean="0">
              <a:latin typeface="Franklin Gothic Book" panose="020B0503020102020204" pitchFamily="34" charset="0"/>
            </a:endParaRPr>
          </a:p>
          <a:p>
            <a:pPr marL="0" indent="0">
              <a:buNone/>
            </a:pPr>
            <a:r>
              <a:rPr lang="en-US" sz="2400" dirty="0" err="1" smtClean="0">
                <a:latin typeface="Franklin Gothic Book" panose="020B0503020102020204" pitchFamily="34" charset="0"/>
              </a:rPr>
              <a:t>Mrs</a:t>
            </a:r>
            <a:r>
              <a:rPr lang="en-US" sz="2400" dirty="0" smtClean="0">
                <a:latin typeface="Franklin Gothic Book" panose="020B0503020102020204" pitchFamily="34" charset="0"/>
              </a:rPr>
              <a:t> Rebekah Bruyn – Learning Coach/ Year 6 Teacher</a:t>
            </a:r>
          </a:p>
          <a:p>
            <a:pPr marL="0" indent="0">
              <a:buNone/>
            </a:pPr>
            <a:r>
              <a:rPr lang="en-US" sz="2400" dirty="0" smtClean="0">
                <a:latin typeface="Franklin Gothic Book" panose="020B0503020102020204" pitchFamily="34" charset="0"/>
                <a:hlinkClick r:id="rId2"/>
              </a:rPr>
              <a:t>rbruyn@princeofpeace.qld.edu.au</a:t>
            </a:r>
            <a:endParaRPr lang="en-US" sz="2400" dirty="0" smtClean="0">
              <a:latin typeface="Franklin Gothic Book" panose="020B0503020102020204" pitchFamily="34" charset="0"/>
            </a:endParaRPr>
          </a:p>
          <a:p>
            <a:pPr marL="0" indent="0">
              <a:buNone/>
            </a:pPr>
            <a:endParaRPr lang="en-US" sz="2400" dirty="0">
              <a:latin typeface="Franklin Gothic Book" panose="020B0503020102020204" pitchFamily="34" charset="0"/>
            </a:endParaRPr>
          </a:p>
          <a:p>
            <a:pPr marL="0" indent="0">
              <a:buNone/>
            </a:pPr>
            <a:r>
              <a:rPr lang="en-US" sz="2400" dirty="0" err="1" smtClean="0">
                <a:latin typeface="Franklin Gothic Book" panose="020B0503020102020204" pitchFamily="34" charset="0"/>
              </a:rPr>
              <a:t>Mrs</a:t>
            </a:r>
            <a:r>
              <a:rPr lang="en-US" sz="2400" dirty="0" smtClean="0">
                <a:latin typeface="Franklin Gothic Book" panose="020B0503020102020204" pitchFamily="34" charset="0"/>
              </a:rPr>
              <a:t> Anne-Marie Schmidt – Deputy Head of Campus</a:t>
            </a:r>
          </a:p>
          <a:p>
            <a:pPr marL="0" indent="0">
              <a:buNone/>
            </a:pPr>
            <a:r>
              <a:rPr lang="en-US" sz="2400" dirty="0" smtClean="0">
                <a:latin typeface="Franklin Gothic Book" panose="020B0503020102020204" pitchFamily="34" charset="0"/>
                <a:hlinkClick r:id="rId3"/>
              </a:rPr>
              <a:t>aschmidt@princeofpeace.qld.edu.au</a:t>
            </a:r>
            <a:endParaRPr lang="en-US" sz="2400" dirty="0" smtClean="0">
              <a:latin typeface="Franklin Gothic Book" panose="020B0503020102020204" pitchFamily="34" charset="0"/>
            </a:endParaRPr>
          </a:p>
          <a:p>
            <a:pPr marL="0" indent="0">
              <a:buNone/>
            </a:pPr>
            <a:endParaRPr lang="en-US" sz="2400" dirty="0">
              <a:latin typeface="Franklin Gothic Book" panose="020B0503020102020204" pitchFamily="34" charset="0"/>
            </a:endParaRPr>
          </a:p>
          <a:p>
            <a:pPr marL="0" indent="0">
              <a:buNone/>
            </a:pPr>
            <a:r>
              <a:rPr lang="en-US" sz="2400" dirty="0" err="1" smtClean="0">
                <a:latin typeface="Franklin Gothic Book" panose="020B0503020102020204" pitchFamily="34" charset="0"/>
              </a:rPr>
              <a:t>Mrs</a:t>
            </a:r>
            <a:r>
              <a:rPr lang="en-US" sz="2400" dirty="0" smtClean="0">
                <a:latin typeface="Franklin Gothic Book" panose="020B0503020102020204" pitchFamily="34" charset="0"/>
              </a:rPr>
              <a:t> Katrina Valencia – Head of Campus</a:t>
            </a:r>
          </a:p>
          <a:p>
            <a:pPr marL="0" indent="0">
              <a:buNone/>
            </a:pPr>
            <a:r>
              <a:rPr lang="en-US" sz="2400" dirty="0" smtClean="0">
                <a:latin typeface="Franklin Gothic Book" panose="020B0503020102020204" pitchFamily="34" charset="0"/>
                <a:hlinkClick r:id="rId4"/>
              </a:rPr>
              <a:t>kvalencia@princeofpeace.qld.edu.au</a:t>
            </a:r>
            <a:endParaRPr lang="en-US" sz="2400" dirty="0" smtClean="0">
              <a:latin typeface="Franklin Gothic Book" panose="020B0503020102020204" pitchFamily="34" charset="0"/>
            </a:endParaRPr>
          </a:p>
        </p:txBody>
      </p:sp>
    </p:spTree>
    <p:extLst>
      <p:ext uri="{BB962C8B-B14F-4D97-AF65-F5344CB8AC3E}">
        <p14:creationId xmlns:p14="http://schemas.microsoft.com/office/powerpoint/2010/main" val="1337136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142679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0143" y="5071484"/>
            <a:ext cx="7315200" cy="914400"/>
          </a:xfrm>
        </p:spPr>
        <p:txBody>
          <a:bodyPr>
            <a:noAutofit/>
          </a:bodyPr>
          <a:lstStyle/>
          <a:p>
            <a:pPr algn="r"/>
            <a:r>
              <a:rPr lang="en-US" sz="3600" b="1" dirty="0">
                <a:latin typeface="Franklin Gothic Book" panose="020B0503020102020204" pitchFamily="34" charset="0"/>
                <a:ea typeface="HelloChalkTalk" panose="02000603000000000000" pitchFamily="2" charset="0"/>
              </a:rPr>
              <a:t>Year 6 Contemporary Learning  Sneak Peek</a:t>
            </a:r>
            <a:endParaRPr lang="en-AU" sz="3600" b="1" dirty="0">
              <a:latin typeface="Franklin Gothic Book" panose="020B0503020102020204" pitchFamily="34" charset="0"/>
              <a:ea typeface="HelloChalkTalk" panose="02000603000000000000" pitchFamily="2" charset="0"/>
            </a:endParaRPr>
          </a:p>
        </p:txBody>
      </p:sp>
      <p:sp>
        <p:nvSpPr>
          <p:cNvPr id="2" name="Rectangle 1"/>
          <p:cNvSpPr/>
          <p:nvPr/>
        </p:nvSpPr>
        <p:spPr>
          <a:xfrm>
            <a:off x="592992" y="1780980"/>
            <a:ext cx="8091164" cy="3046988"/>
          </a:xfrm>
          <a:prstGeom prst="rect">
            <a:avLst/>
          </a:prstGeom>
        </p:spPr>
        <p:txBody>
          <a:bodyPr wrap="square">
            <a:spAutoFit/>
          </a:bodyPr>
          <a:lstStyle/>
          <a:p>
            <a:r>
              <a:rPr lang="en-US" sz="3200" b="1" dirty="0">
                <a:latin typeface="Franklin Gothic Book" panose="020B0503020102020204" pitchFamily="34" charset="0"/>
                <a:ea typeface="HelloSmartie" panose="02000603000000000000" pitchFamily="2" charset="0"/>
              </a:rPr>
              <a:t>“A lot of things we thought were important in school are actually not…… Unless things significantly shift in education we are not going to be able to solve those big hairy audacious problems that our children are going to have to face.” – Stephanie McConnell</a:t>
            </a:r>
            <a:endParaRPr lang="en-AU" sz="3200" b="1" dirty="0">
              <a:latin typeface="Franklin Gothic Book" panose="020B0503020102020204" pitchFamily="34" charset="0"/>
              <a:ea typeface="HelloSmartie" panose="02000603000000000000" pitchFamily="2" charset="0"/>
            </a:endParaRPr>
          </a:p>
        </p:txBody>
      </p:sp>
      <p:pic>
        <p:nvPicPr>
          <p:cNvPr id="6" name="Picture 5"/>
          <p:cNvPicPr>
            <a:picLocks noChangeAspect="1"/>
          </p:cNvPicPr>
          <p:nvPr/>
        </p:nvPicPr>
        <p:blipFill>
          <a:blip r:embed="rId2"/>
          <a:stretch>
            <a:fillRect/>
          </a:stretch>
        </p:blipFill>
        <p:spPr>
          <a:xfrm>
            <a:off x="8759791" y="1395664"/>
            <a:ext cx="3817620" cy="3817620"/>
          </a:xfrm>
          <a:prstGeom prst="rect">
            <a:avLst/>
          </a:prstGeom>
        </p:spPr>
      </p:pic>
      <p:sp>
        <p:nvSpPr>
          <p:cNvPr id="5" name="Subtitle 2"/>
          <p:cNvSpPr txBox="1">
            <a:spLocks/>
          </p:cNvSpPr>
          <p:nvPr/>
        </p:nvSpPr>
        <p:spPr>
          <a:xfrm>
            <a:off x="0" y="866580"/>
            <a:ext cx="7951694" cy="6708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r>
              <a:rPr lang="en-US" sz="2800" b="1" dirty="0" smtClean="0">
                <a:latin typeface="Franklin Gothic Book" panose="020B0503020102020204" pitchFamily="34" charset="0"/>
                <a:ea typeface="HelloChalkTalk" panose="02000603000000000000" pitchFamily="2" charset="0"/>
              </a:rPr>
              <a:t>What stands out for you when you read this quote?</a:t>
            </a:r>
            <a:endParaRPr lang="en-AU" sz="2800" b="1" dirty="0">
              <a:latin typeface="Franklin Gothic Book" panose="020B0503020102020204" pitchFamily="34" charset="0"/>
              <a:ea typeface="HelloChalkTalk" panose="02000603000000000000" pitchFamily="2" charset="0"/>
            </a:endParaRPr>
          </a:p>
        </p:txBody>
      </p:sp>
    </p:spTree>
    <p:extLst>
      <p:ext uri="{BB962C8B-B14F-4D97-AF65-F5344CB8AC3E}">
        <p14:creationId xmlns:p14="http://schemas.microsoft.com/office/powerpoint/2010/main" val="2765381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7977333" cy="2671124"/>
          </a:xfrm>
        </p:spPr>
        <p:txBody>
          <a:bodyPr>
            <a:normAutofit/>
          </a:bodyPr>
          <a:lstStyle/>
          <a:p>
            <a:r>
              <a:rPr lang="en-US" sz="4400" b="1" dirty="0" smtClean="0">
                <a:latin typeface="Franklin Gothic Book" panose="020B0503020102020204" pitchFamily="34" charset="0"/>
              </a:rPr>
              <a:t>Five key take away’s from the College’s 2021 Community Forum</a:t>
            </a:r>
            <a:endParaRPr lang="en-AU" sz="4400" b="1" dirty="0">
              <a:latin typeface="Franklin Gothic Book" panose="020B0503020102020204" pitchFamily="34" charset="0"/>
            </a:endParaRPr>
          </a:p>
        </p:txBody>
      </p:sp>
      <p:sp>
        <p:nvSpPr>
          <p:cNvPr id="3" name="Subtitle 2"/>
          <p:cNvSpPr>
            <a:spLocks noGrp="1"/>
          </p:cNvSpPr>
          <p:nvPr>
            <p:ph type="subTitle" idx="1"/>
          </p:nvPr>
        </p:nvSpPr>
        <p:spPr/>
        <p:txBody>
          <a:bodyPr/>
          <a:lstStyle/>
          <a:p>
            <a:r>
              <a:rPr lang="en-US" dirty="0" smtClean="0"/>
              <a:t>What are the qualities we are seeking of a Prince of Peace Graduate?</a:t>
            </a:r>
            <a:endParaRPr lang="en-AU" dirty="0"/>
          </a:p>
        </p:txBody>
      </p:sp>
    </p:spTree>
    <p:extLst>
      <p:ext uri="{BB962C8B-B14F-4D97-AF65-F5344CB8AC3E}">
        <p14:creationId xmlns:p14="http://schemas.microsoft.com/office/powerpoint/2010/main" val="562739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2609931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Franklin Gothic Book" panose="020B0503020102020204" pitchFamily="34" charset="0"/>
              </a:rPr>
              <a:t>Activity:</a:t>
            </a:r>
            <a:br>
              <a:rPr lang="en-AU" b="1" dirty="0" smtClean="0">
                <a:latin typeface="Franklin Gothic Book" panose="020B0503020102020204" pitchFamily="34" charset="0"/>
              </a:rPr>
            </a:br>
            <a:r>
              <a:rPr lang="en-AU" b="1" dirty="0" smtClean="0">
                <a:latin typeface="Franklin Gothic Book" panose="020B0503020102020204" pitchFamily="34" charset="0"/>
              </a:rPr>
              <a:t>Connect </a:t>
            </a:r>
            <a:r>
              <a:rPr lang="en-AU" b="1" dirty="0">
                <a:latin typeface="Franklin Gothic Book" panose="020B0503020102020204" pitchFamily="34" charset="0"/>
              </a:rPr>
              <a:t>Extend </a:t>
            </a:r>
            <a:r>
              <a:rPr lang="en-AU" b="1" dirty="0" smtClean="0">
                <a:latin typeface="Franklin Gothic Book" panose="020B0503020102020204" pitchFamily="34" charset="0"/>
              </a:rPr>
              <a:t>Challenge</a:t>
            </a:r>
            <a:r>
              <a:rPr lang="en-AU" dirty="0"/>
              <a:t/>
            </a:r>
            <a:br>
              <a:rPr lang="en-AU" dirty="0"/>
            </a:br>
            <a:endParaRPr lang="en-AU" dirty="0"/>
          </a:p>
        </p:txBody>
      </p:sp>
      <p:sp>
        <p:nvSpPr>
          <p:cNvPr id="3" name="Content Placeholder 2"/>
          <p:cNvSpPr>
            <a:spLocks noGrp="1"/>
          </p:cNvSpPr>
          <p:nvPr>
            <p:ph idx="1"/>
          </p:nvPr>
        </p:nvSpPr>
        <p:spPr>
          <a:xfrm>
            <a:off x="3869268" y="286871"/>
            <a:ext cx="7315200" cy="6302188"/>
          </a:xfrm>
        </p:spPr>
        <p:txBody>
          <a:bodyPr>
            <a:normAutofit/>
          </a:bodyPr>
          <a:lstStyle/>
          <a:p>
            <a:pPr marL="0" lvl="0" indent="0">
              <a:buNone/>
            </a:pPr>
            <a:r>
              <a:rPr lang="en-US" sz="2800" dirty="0" smtClean="0">
                <a:latin typeface="Franklin Gothic Book" panose="020B0503020102020204" pitchFamily="34" charset="0"/>
              </a:rPr>
              <a:t>Watch the following Clip </a:t>
            </a:r>
            <a:r>
              <a:rPr lang="en-US" sz="2800" b="1" dirty="0" smtClean="0">
                <a:solidFill>
                  <a:schemeClr val="accent5">
                    <a:lumMod val="75000"/>
                  </a:schemeClr>
                </a:solidFill>
                <a:latin typeface="Franklin Gothic Book" panose="020B0503020102020204" pitchFamily="34" charset="0"/>
              </a:rPr>
              <a:t>‘The Adaptable Mind’.</a:t>
            </a:r>
          </a:p>
          <a:p>
            <a:pPr marL="0" lvl="0" indent="0">
              <a:buNone/>
            </a:pPr>
            <a:r>
              <a:rPr lang="en-US" sz="2400" dirty="0">
                <a:latin typeface="Franklin Gothic Book" panose="020B0503020102020204" pitchFamily="34" charset="0"/>
                <a:hlinkClick r:id="rId2"/>
              </a:rPr>
              <a:t>https://</a:t>
            </a:r>
            <a:r>
              <a:rPr lang="en-US" sz="2400" dirty="0" smtClean="0">
                <a:latin typeface="Franklin Gothic Book" panose="020B0503020102020204" pitchFamily="34" charset="0"/>
                <a:hlinkClick r:id="rId2"/>
              </a:rPr>
              <a:t>www.youtube.com/watch?v=937iCwJd3fI</a:t>
            </a:r>
            <a:endParaRPr lang="en-US" sz="2400" dirty="0" smtClean="0">
              <a:latin typeface="Franklin Gothic Book" panose="020B0503020102020204" pitchFamily="34" charset="0"/>
            </a:endParaRPr>
          </a:p>
          <a:p>
            <a:pPr marL="0" lvl="0" indent="0">
              <a:buNone/>
            </a:pPr>
            <a:endParaRPr lang="en-US" sz="2400" dirty="0" smtClean="0">
              <a:latin typeface="Franklin Gothic Book" panose="020B0503020102020204" pitchFamily="34" charset="0"/>
            </a:endParaRPr>
          </a:p>
          <a:p>
            <a:pPr marL="0" lvl="0" indent="0">
              <a:buNone/>
            </a:pPr>
            <a:r>
              <a:rPr lang="en-US" sz="2400" dirty="0" smtClean="0">
                <a:latin typeface="Franklin Gothic Book" panose="020B0503020102020204" pitchFamily="34" charset="0"/>
              </a:rPr>
              <a:t>After viewing, on a piece of paper, write down a thought for each of the following points.</a:t>
            </a:r>
          </a:p>
          <a:p>
            <a:pPr marL="0" lvl="0" indent="0">
              <a:buNone/>
            </a:pPr>
            <a:endParaRPr lang="en-AU" sz="2400" dirty="0" smtClean="0">
              <a:latin typeface="Franklin Gothic Book" panose="020B0503020102020204" pitchFamily="34" charset="0"/>
            </a:endParaRPr>
          </a:p>
          <a:p>
            <a:pPr marL="514350" lvl="0" indent="-514350">
              <a:buFont typeface="+mj-lt"/>
              <a:buAutoNum type="arabicPeriod"/>
            </a:pPr>
            <a:r>
              <a:rPr lang="en-AU" sz="2400" dirty="0" smtClean="0">
                <a:latin typeface="Franklin Gothic Book" panose="020B0503020102020204" pitchFamily="34" charset="0"/>
              </a:rPr>
              <a:t>One </a:t>
            </a:r>
            <a:r>
              <a:rPr lang="en-AU" sz="2400" dirty="0">
                <a:latin typeface="Franklin Gothic Book" panose="020B0503020102020204" pitchFamily="34" charset="0"/>
              </a:rPr>
              <a:t>thing that you </a:t>
            </a:r>
            <a:r>
              <a:rPr lang="en-AU" sz="2400" b="1" u="sng" dirty="0">
                <a:latin typeface="Franklin Gothic Book" panose="020B0503020102020204" pitchFamily="34" charset="0"/>
              </a:rPr>
              <a:t>connected</a:t>
            </a:r>
            <a:r>
              <a:rPr lang="en-AU" sz="2400" dirty="0">
                <a:latin typeface="Franklin Gothic Book" panose="020B0503020102020204" pitchFamily="34" charset="0"/>
              </a:rPr>
              <a:t> strongly with because you agree with it and it confirmed an idea that you already held</a:t>
            </a:r>
            <a:r>
              <a:rPr lang="en-AU" sz="2400" dirty="0" smtClean="0">
                <a:latin typeface="Franklin Gothic Book" panose="020B0503020102020204" pitchFamily="34" charset="0"/>
              </a:rPr>
              <a:t>…</a:t>
            </a:r>
            <a:endParaRPr lang="en-AU" sz="2400" dirty="0">
              <a:latin typeface="Franklin Gothic Book" panose="020B0503020102020204" pitchFamily="34" charset="0"/>
            </a:endParaRPr>
          </a:p>
          <a:p>
            <a:pPr marL="514350" lvl="0" indent="-514350">
              <a:buFont typeface="+mj-lt"/>
              <a:buAutoNum type="arabicPeriod"/>
            </a:pPr>
            <a:r>
              <a:rPr lang="en-AU" sz="2400" dirty="0">
                <a:latin typeface="Franklin Gothic Book" panose="020B0503020102020204" pitchFamily="34" charset="0"/>
              </a:rPr>
              <a:t>One thing that </a:t>
            </a:r>
            <a:r>
              <a:rPr lang="en-AU" sz="2400" b="1" u="sng" dirty="0">
                <a:latin typeface="Franklin Gothic Book" panose="020B0503020102020204" pitchFamily="34" charset="0"/>
              </a:rPr>
              <a:t>extended</a:t>
            </a:r>
            <a:r>
              <a:rPr lang="en-AU" sz="2400" dirty="0">
                <a:latin typeface="Franklin Gothic Book" panose="020B0503020102020204" pitchFamily="34" charset="0"/>
              </a:rPr>
              <a:t> your thinking in some way. A new idea that extended or broadened your thinking</a:t>
            </a:r>
            <a:r>
              <a:rPr lang="en-AU" sz="2400" dirty="0" smtClean="0">
                <a:latin typeface="Franklin Gothic Book" panose="020B0503020102020204" pitchFamily="34" charset="0"/>
              </a:rPr>
              <a:t>…</a:t>
            </a:r>
            <a:endParaRPr lang="en-AU" sz="2400" dirty="0">
              <a:latin typeface="Franklin Gothic Book" panose="020B0503020102020204" pitchFamily="34" charset="0"/>
            </a:endParaRPr>
          </a:p>
          <a:p>
            <a:pPr marL="514350" lvl="0" indent="-514350">
              <a:buFont typeface="+mj-lt"/>
              <a:buAutoNum type="arabicPeriod"/>
            </a:pPr>
            <a:r>
              <a:rPr lang="en-AU" sz="2400" dirty="0">
                <a:latin typeface="Franklin Gothic Book" panose="020B0503020102020204" pitchFamily="34" charset="0"/>
              </a:rPr>
              <a:t>One thing that </a:t>
            </a:r>
            <a:r>
              <a:rPr lang="en-AU" sz="2400" b="1" u="sng" dirty="0">
                <a:latin typeface="Franklin Gothic Book" panose="020B0503020102020204" pitchFamily="34" charset="0"/>
              </a:rPr>
              <a:t>challenged</a:t>
            </a:r>
            <a:r>
              <a:rPr lang="en-AU" sz="2400" dirty="0">
                <a:latin typeface="Franklin Gothic Book" panose="020B0503020102020204" pitchFamily="34" charset="0"/>
              </a:rPr>
              <a:t> your thinking and brought up new questions for you…</a:t>
            </a:r>
            <a:endParaRPr lang="en-AU" sz="2400" dirty="0">
              <a:effectLst/>
              <a:latin typeface="Franklin Gothic Book" panose="020B0503020102020204" pitchFamily="34" charset="0"/>
            </a:endParaRPr>
          </a:p>
        </p:txBody>
      </p:sp>
    </p:spTree>
    <p:extLst>
      <p:ext uri="{BB962C8B-B14F-4D97-AF65-F5344CB8AC3E}">
        <p14:creationId xmlns:p14="http://schemas.microsoft.com/office/powerpoint/2010/main" val="346927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7317" y="2797578"/>
            <a:ext cx="7691717" cy="954107"/>
          </a:xfrm>
          <a:prstGeom prst="rect">
            <a:avLst/>
          </a:prstGeom>
        </p:spPr>
        <p:txBody>
          <a:bodyPr wrap="square">
            <a:spAutoFit/>
          </a:bodyPr>
          <a:lstStyle/>
          <a:p>
            <a:r>
              <a:rPr lang="en-US" sz="2800" b="1" dirty="0" smtClean="0">
                <a:latin typeface="Franklin Gothic Book" panose="020B0503020102020204" pitchFamily="34" charset="0"/>
                <a:ea typeface="HelloSmartie" panose="02000603000000000000" pitchFamily="2" charset="0"/>
              </a:rPr>
              <a:t>Please now open and view the video:</a:t>
            </a:r>
          </a:p>
          <a:p>
            <a:r>
              <a:rPr lang="en-US" sz="2800" b="1" dirty="0" err="1" smtClean="0">
                <a:solidFill>
                  <a:srgbClr val="00B0F0"/>
                </a:solidFill>
                <a:latin typeface="Franklin Gothic Book" panose="020B0503020102020204" pitchFamily="34" charset="0"/>
                <a:ea typeface="HelloSmartie" panose="02000603000000000000" pitchFamily="2" charset="0"/>
              </a:rPr>
              <a:t>Yr</a:t>
            </a:r>
            <a:r>
              <a:rPr lang="en-US" sz="2800" b="1" dirty="0" smtClean="0">
                <a:solidFill>
                  <a:srgbClr val="00B0F0"/>
                </a:solidFill>
                <a:latin typeface="Franklin Gothic Book" panose="020B0503020102020204" pitchFamily="34" charset="0"/>
                <a:ea typeface="HelloSmartie" panose="02000603000000000000" pitchFamily="2" charset="0"/>
              </a:rPr>
              <a:t> 6 Contemporary Learning Part 2</a:t>
            </a:r>
            <a:endParaRPr lang="en-AU" sz="2800" b="1" dirty="0">
              <a:solidFill>
                <a:srgbClr val="00B0F0"/>
              </a:solidFill>
              <a:latin typeface="Franklin Gothic Book" panose="020B0503020102020204" pitchFamily="34" charset="0"/>
              <a:ea typeface="HelloSmartie" panose="02000603000000000000" pitchFamily="2" charset="0"/>
            </a:endParaRPr>
          </a:p>
        </p:txBody>
      </p:sp>
    </p:spTree>
    <p:extLst>
      <p:ext uri="{BB962C8B-B14F-4D97-AF65-F5344CB8AC3E}">
        <p14:creationId xmlns:p14="http://schemas.microsoft.com/office/powerpoint/2010/main" val="81006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99328" cy="4601183"/>
          </a:xfrm>
        </p:spPr>
        <p:txBody>
          <a:bodyPr/>
          <a:lstStyle/>
          <a:p>
            <a:r>
              <a:rPr lang="en-US" dirty="0" smtClean="0">
                <a:latin typeface="Franklin Gothic Book" panose="020B0503020102020204" pitchFamily="34" charset="0"/>
              </a:rPr>
              <a:t>What do Contemporary Flexible and  </a:t>
            </a:r>
            <a:r>
              <a:rPr lang="en-US" dirty="0">
                <a:latin typeface="Franklin Gothic Book" panose="020B0503020102020204" pitchFamily="34" charset="0"/>
              </a:rPr>
              <a:t>Collaborative </a:t>
            </a:r>
            <a:r>
              <a:rPr lang="en-US" dirty="0" smtClean="0">
                <a:latin typeface="Franklin Gothic Book" panose="020B0503020102020204" pitchFamily="34" charset="0"/>
              </a:rPr>
              <a:t>Spaces provide us with?</a:t>
            </a:r>
            <a:endParaRPr lang="en-AU" dirty="0">
              <a:latin typeface="Franklin Gothic Book" panose="020B0503020102020204" pitchFamily="34" charset="0"/>
            </a:endParaRPr>
          </a:p>
        </p:txBody>
      </p:sp>
      <p:sp>
        <p:nvSpPr>
          <p:cNvPr id="3" name="Content Placeholder 2"/>
          <p:cNvSpPr>
            <a:spLocks noGrp="1"/>
          </p:cNvSpPr>
          <p:nvPr>
            <p:ph idx="1"/>
          </p:nvPr>
        </p:nvSpPr>
        <p:spPr>
          <a:xfrm>
            <a:off x="3636085" y="735107"/>
            <a:ext cx="8175811" cy="5629834"/>
          </a:xfrm>
        </p:spPr>
        <p:txBody>
          <a:bodyPr>
            <a:normAutofit lnSpcReduction="10000"/>
          </a:bodyPr>
          <a:lstStyle/>
          <a:p>
            <a:pPr marL="0" indent="0">
              <a:buNone/>
            </a:pPr>
            <a:r>
              <a:rPr lang="en-US" sz="2400" dirty="0" smtClean="0">
                <a:latin typeface="Franklin Gothic Book" panose="020B0503020102020204" pitchFamily="34" charset="0"/>
              </a:rPr>
              <a:t>The ability to:</a:t>
            </a:r>
          </a:p>
          <a:p>
            <a:pPr marL="0" indent="0">
              <a:buNone/>
            </a:pPr>
            <a:endParaRPr lang="en-US" sz="2400" dirty="0" smtClean="0">
              <a:latin typeface="Franklin Gothic Book" panose="020B0503020102020204" pitchFamily="34" charset="0"/>
            </a:endParaRPr>
          </a:p>
          <a:p>
            <a:pPr lvl="1"/>
            <a:r>
              <a:rPr lang="en-US" sz="2200" dirty="0" smtClean="0">
                <a:latin typeface="Franklin Gothic Book" panose="020B0503020102020204" pitchFamily="34" charset="0"/>
              </a:rPr>
              <a:t>Develop the essential skills of the future (Empathy, Curiosity, Creativity, Multi-Disciplinary Learning, Initiative)</a:t>
            </a:r>
          </a:p>
          <a:p>
            <a:pPr lvl="1"/>
            <a:r>
              <a:rPr lang="en-US" sz="2200" dirty="0" smtClean="0">
                <a:latin typeface="Franklin Gothic Book" panose="020B0503020102020204" pitchFamily="34" charset="0"/>
              </a:rPr>
              <a:t>Allow </a:t>
            </a:r>
            <a:r>
              <a:rPr lang="en-US" sz="2200" dirty="0">
                <a:latin typeface="Franklin Gothic Book" panose="020B0503020102020204" pitchFamily="34" charset="0"/>
              </a:rPr>
              <a:t>for movement</a:t>
            </a:r>
          </a:p>
          <a:p>
            <a:pPr lvl="1"/>
            <a:r>
              <a:rPr lang="en-US" sz="2200" dirty="0">
                <a:latin typeface="Franklin Gothic Book" panose="020B0503020102020204" pitchFamily="34" charset="0"/>
              </a:rPr>
              <a:t>Allow for various groupings</a:t>
            </a:r>
          </a:p>
          <a:p>
            <a:pPr lvl="1"/>
            <a:r>
              <a:rPr lang="en-US" sz="2200" dirty="0">
                <a:latin typeface="Franklin Gothic Book" panose="020B0503020102020204" pitchFamily="34" charset="0"/>
              </a:rPr>
              <a:t>Allow for hands on exploring, making and building</a:t>
            </a:r>
          </a:p>
          <a:p>
            <a:pPr lvl="1"/>
            <a:r>
              <a:rPr lang="en-US" sz="2200" dirty="0">
                <a:latin typeface="Franklin Gothic Book" panose="020B0503020102020204" pitchFamily="34" charset="0"/>
              </a:rPr>
              <a:t>Support social interaction and development</a:t>
            </a:r>
          </a:p>
          <a:p>
            <a:pPr lvl="1"/>
            <a:r>
              <a:rPr lang="en-US" sz="2200" dirty="0">
                <a:latin typeface="Franklin Gothic Book" panose="020B0503020102020204" pitchFamily="34" charset="0"/>
              </a:rPr>
              <a:t>Support cognitive skills and development</a:t>
            </a:r>
          </a:p>
          <a:p>
            <a:pPr lvl="1"/>
            <a:r>
              <a:rPr lang="en-US" sz="2200" dirty="0">
                <a:latin typeface="Franklin Gothic Book" panose="020B0503020102020204" pitchFamily="34" charset="0"/>
              </a:rPr>
              <a:t>Support the integration of technology</a:t>
            </a:r>
          </a:p>
          <a:p>
            <a:pPr lvl="1"/>
            <a:r>
              <a:rPr lang="en-US" sz="2200" dirty="0">
                <a:latin typeface="Franklin Gothic Book" panose="020B0503020102020204" pitchFamily="34" charset="0"/>
              </a:rPr>
              <a:t>More interaction </a:t>
            </a:r>
            <a:r>
              <a:rPr lang="en-US" sz="2200" dirty="0" smtClean="0">
                <a:latin typeface="Franklin Gothic Book" panose="020B0503020102020204" pitchFamily="34" charset="0"/>
              </a:rPr>
              <a:t>and feedback with </a:t>
            </a:r>
            <a:r>
              <a:rPr lang="en-US" sz="2200" dirty="0">
                <a:latin typeface="Franklin Gothic Book" panose="020B0503020102020204" pitchFamily="34" charset="0"/>
              </a:rPr>
              <a:t>the </a:t>
            </a:r>
            <a:r>
              <a:rPr lang="en-US" sz="2200" dirty="0" smtClean="0">
                <a:latin typeface="Franklin Gothic Book" panose="020B0503020102020204" pitchFamily="34" charset="0"/>
              </a:rPr>
              <a:t>teachers</a:t>
            </a:r>
            <a:endParaRPr lang="en-US" sz="2200" dirty="0">
              <a:latin typeface="Franklin Gothic Book" panose="020B0503020102020204" pitchFamily="34" charset="0"/>
            </a:endParaRPr>
          </a:p>
          <a:p>
            <a:pPr lvl="1"/>
            <a:r>
              <a:rPr lang="en-US" sz="2200" dirty="0">
                <a:latin typeface="Franklin Gothic Book" panose="020B0503020102020204" pitchFamily="34" charset="0"/>
              </a:rPr>
              <a:t>Allow for collaboration</a:t>
            </a:r>
          </a:p>
          <a:p>
            <a:pPr lvl="1"/>
            <a:r>
              <a:rPr lang="en-US" sz="2200" dirty="0">
                <a:latin typeface="Franklin Gothic Book" panose="020B0503020102020204" pitchFamily="34" charset="0"/>
              </a:rPr>
              <a:t>Allow for </a:t>
            </a:r>
            <a:r>
              <a:rPr lang="en-US" sz="2200" dirty="0" smtClean="0">
                <a:latin typeface="Franklin Gothic Book" panose="020B0503020102020204" pitchFamily="34" charset="0"/>
              </a:rPr>
              <a:t>ease </a:t>
            </a:r>
            <a:r>
              <a:rPr lang="en-US" sz="2200" dirty="0">
                <a:latin typeface="Franklin Gothic Book" panose="020B0503020102020204" pitchFamily="34" charset="0"/>
              </a:rPr>
              <a:t>of movement with </a:t>
            </a:r>
            <a:r>
              <a:rPr lang="en-US" sz="2200" dirty="0" smtClean="0">
                <a:latin typeface="Franklin Gothic Book" panose="020B0503020102020204" pitchFamily="34" charset="0"/>
              </a:rPr>
              <a:t>furniture</a:t>
            </a:r>
          </a:p>
          <a:p>
            <a:pPr lvl="1"/>
            <a:r>
              <a:rPr lang="en-US" sz="2200" dirty="0" smtClean="0">
                <a:latin typeface="Franklin Gothic Book" panose="020B0503020102020204" pitchFamily="34" charset="0"/>
              </a:rPr>
              <a:t>Allow for student voice and choice in their learning - AGENCY</a:t>
            </a:r>
          </a:p>
          <a:p>
            <a:pPr lvl="1"/>
            <a:r>
              <a:rPr lang="en-US" sz="2200" dirty="0" smtClean="0">
                <a:latin typeface="Franklin Gothic Book" panose="020B0503020102020204" pitchFamily="34" charset="0"/>
              </a:rPr>
              <a:t>Allow for self-regulation and space</a:t>
            </a: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342210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Book" panose="020B0503020102020204" pitchFamily="34" charset="0"/>
              </a:rPr>
              <a:t>What has happened so far this year in Year 6 </a:t>
            </a:r>
            <a:endParaRPr lang="en-AU" b="1" dirty="0">
              <a:latin typeface="Franklin Gothic Book" panose="020B0503020102020204" pitchFamily="34" charset="0"/>
            </a:endParaRPr>
          </a:p>
        </p:txBody>
      </p:sp>
      <p:sp>
        <p:nvSpPr>
          <p:cNvPr id="3" name="Content Placeholder 2"/>
          <p:cNvSpPr>
            <a:spLocks noGrp="1"/>
          </p:cNvSpPr>
          <p:nvPr>
            <p:ph idx="1"/>
          </p:nvPr>
        </p:nvSpPr>
        <p:spPr/>
        <p:txBody>
          <a:bodyPr>
            <a:noAutofit/>
          </a:bodyPr>
          <a:lstStyle/>
          <a:p>
            <a:r>
              <a:rPr lang="en-US" sz="2800" dirty="0">
                <a:latin typeface="Franklin Gothic Book" panose="020B0503020102020204" pitchFamily="34" charset="0"/>
              </a:rPr>
              <a:t>Students </a:t>
            </a:r>
            <a:r>
              <a:rPr lang="en-US" sz="2800" dirty="0" err="1">
                <a:latin typeface="Franklin Gothic Book" panose="020B0503020102020204" pitchFamily="34" charset="0"/>
              </a:rPr>
              <a:t>utilising</a:t>
            </a:r>
            <a:r>
              <a:rPr lang="en-US" sz="2800" dirty="0">
                <a:latin typeface="Franklin Gothic Book" panose="020B0503020102020204" pitchFamily="34" charset="0"/>
              </a:rPr>
              <a:t> the outdoor spaces to work together on group projects</a:t>
            </a:r>
          </a:p>
          <a:p>
            <a:r>
              <a:rPr lang="en-US" sz="2800" dirty="0">
                <a:latin typeface="Franklin Gothic Book" panose="020B0503020102020204" pitchFamily="34" charset="0"/>
              </a:rPr>
              <a:t>Students meeting together in classrooms during lunch breaks to complete assessments</a:t>
            </a:r>
          </a:p>
          <a:p>
            <a:r>
              <a:rPr lang="en-US" sz="2800" dirty="0">
                <a:latin typeface="Franklin Gothic Book" panose="020B0503020102020204" pitchFamily="34" charset="0"/>
              </a:rPr>
              <a:t>Students working across the classes to collaborate on assignments</a:t>
            </a:r>
            <a:endParaRPr lang="en-AU" sz="2800" dirty="0">
              <a:latin typeface="Franklin Gothic Book" panose="020B0503020102020204" pitchFamily="34" charset="0"/>
            </a:endParaRPr>
          </a:p>
        </p:txBody>
      </p:sp>
    </p:spTree>
    <p:extLst>
      <p:ext uri="{BB962C8B-B14F-4D97-AF65-F5344CB8AC3E}">
        <p14:creationId xmlns:p14="http://schemas.microsoft.com/office/powerpoint/2010/main" val="296221479"/>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9260</TotalTime>
  <Words>1637</Words>
  <Application>Microsoft Office PowerPoint</Application>
  <PresentationFormat>Widescreen</PresentationFormat>
  <Paragraphs>120</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Corbel</vt:lpstr>
      <vt:lpstr>Franklin Gothic Book</vt:lpstr>
      <vt:lpstr>HelloChalkTalk</vt:lpstr>
      <vt:lpstr>HelloSmartie</vt:lpstr>
      <vt:lpstr>Wingdings</vt:lpstr>
      <vt:lpstr>Wingdings 2</vt:lpstr>
      <vt:lpstr>Frame</vt:lpstr>
      <vt:lpstr>PowerPoint Presentation</vt:lpstr>
      <vt:lpstr>Year 6 Contemporary Learning  Sneak Peek</vt:lpstr>
      <vt:lpstr>PowerPoint Presentation</vt:lpstr>
      <vt:lpstr>Five key take away’s from the College’s 2021 Community Forum</vt:lpstr>
      <vt:lpstr>PowerPoint Presentation</vt:lpstr>
      <vt:lpstr>Activity: Connect Extend Challenge </vt:lpstr>
      <vt:lpstr>PowerPoint Presentation</vt:lpstr>
      <vt:lpstr>What do Contemporary Flexible and  Collaborative Spaces provide us with?</vt:lpstr>
      <vt:lpstr>What has happened so far this year in Year 6 </vt:lpstr>
      <vt:lpstr>What has happened so far this year in Year 6?</vt:lpstr>
      <vt:lpstr>Exciting News</vt:lpstr>
      <vt:lpstr>PowerPoint Presentation</vt:lpstr>
      <vt:lpstr>What do the students think?</vt:lpstr>
      <vt:lpstr>PowerPoint Presentation</vt:lpstr>
      <vt:lpstr>What do the students think?</vt:lpstr>
      <vt:lpstr>PowerPoint Presentation</vt:lpstr>
      <vt:lpstr>What do our current Year 6 students think?</vt:lpstr>
      <vt:lpstr>What do the students think?</vt:lpstr>
      <vt:lpstr>What do the students think?</vt:lpstr>
      <vt:lpstr>Bonus Bits </vt:lpstr>
      <vt:lpstr>PowerPoint Presentation</vt:lpstr>
      <vt:lpstr>Some questions from our evening?</vt:lpstr>
      <vt:lpstr>Questions?</vt:lpstr>
      <vt:lpstr>Questions?</vt:lpstr>
      <vt:lpstr>Questions?</vt:lpstr>
      <vt:lpstr>Questions?</vt:lpstr>
      <vt:lpstr>Questions?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Rebekah Bruyn</dc:creator>
  <cp:lastModifiedBy>Matthew Noon</cp:lastModifiedBy>
  <cp:revision>58</cp:revision>
  <dcterms:created xsi:type="dcterms:W3CDTF">2021-10-12T03:19:49Z</dcterms:created>
  <dcterms:modified xsi:type="dcterms:W3CDTF">2021-11-04T00:57:06Z</dcterms:modified>
</cp:coreProperties>
</file>